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978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86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3911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07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694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000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0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252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1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549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405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225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702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7101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534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178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504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90D02-70B8-4849-B63B-693CC62F4687}" type="datetimeFigureOut">
              <a:rPr lang="en-US" smtClean="0"/>
              <a:t>9/25/2021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EA0E53-7DA0-450C-8E92-576C7D18F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25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311"/>
            <a:ext cx="9144000" cy="23876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Environment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Briana C.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Croal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Liberty University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464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6213" y="705196"/>
            <a:ext cx="9601196" cy="1303867"/>
          </a:xfrm>
        </p:spPr>
        <p:txBody>
          <a:bodyPr/>
          <a:lstStyle/>
          <a:p>
            <a:pPr algn="ctr"/>
            <a:r>
              <a:rPr lang="en-US" b="1" dirty="0" smtClean="0"/>
              <a:t>Introduction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410303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Classroom environment entails social, emotional and physical aspects of the classroom. </a:t>
            </a:r>
            <a:endParaRPr lang="en-US" dirty="0" smtClean="0"/>
          </a:p>
          <a:p>
            <a:r>
              <a:rPr lang="en-US" dirty="0" smtClean="0"/>
              <a:t>Classroom </a:t>
            </a:r>
            <a:r>
              <a:rPr lang="en-US" dirty="0"/>
              <a:t>environment incorporate the idea that teachers plays a great role in influencing student’s behavior and growth.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instructor should always organize the classroom properly to attain positive learning environment. </a:t>
            </a:r>
            <a:endParaRPr lang="en-US" dirty="0" smtClean="0"/>
          </a:p>
          <a:p>
            <a:r>
              <a:rPr lang="en-US" dirty="0" smtClean="0"/>
              <a:t>Teachers </a:t>
            </a:r>
            <a:r>
              <a:rPr lang="en-US" dirty="0"/>
              <a:t>should provide adequate guidance to the students rather than eliminating them from classroom activities. </a:t>
            </a:r>
            <a:endParaRPr lang="en-US" dirty="0" smtClean="0"/>
          </a:p>
          <a:p>
            <a:r>
              <a:rPr lang="en-US" dirty="0" smtClean="0"/>
              <a:t>According </a:t>
            </a:r>
            <a:r>
              <a:rPr lang="en-US" dirty="0"/>
              <a:t>to Garett (2015), classroom management can be classified into five categories: discipline and behavioral management, classroom layout, rules, the significance of relationships, and instructions.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are several classrooms approaches a teacher can use to promote effective learning. Some of them include: following class schedules strictly, consistency, encouraging active participation, and setting clear goals and expectations.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1825625"/>
            <a:ext cx="2429691" cy="411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44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Set Up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1980973"/>
            <a:ext cx="7195455" cy="4351338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The first element while developing a classroom management plan should be the physical design of the class.  </a:t>
            </a:r>
            <a:endParaRPr lang="en-US" dirty="0" smtClean="0"/>
          </a:p>
          <a:p>
            <a:r>
              <a:rPr lang="en-US" dirty="0" smtClean="0"/>
              <a:t>Arrangement </a:t>
            </a:r>
            <a:r>
              <a:rPr lang="en-US" dirty="0"/>
              <a:t>of furniture, setting up work centers, and storing materials and supplies are crucial tasks in the physical design of a classroom (Garrett, 2014).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provide students with appropriate space for learning, educators should develop purposeful and thoughtful decisions on arranging learner’s desks, furniture, and other materials.  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arrangement of students' desks is not the only component of classroom physical layout. </a:t>
            </a:r>
            <a:endParaRPr lang="en-US" dirty="0" smtClean="0"/>
          </a:p>
          <a:p>
            <a:r>
              <a:rPr lang="en-US" dirty="0" smtClean="0"/>
              <a:t>Teachers </a:t>
            </a:r>
            <a:r>
              <a:rPr lang="en-US" dirty="0"/>
              <a:t>must develop a plan to place their desks and other materials like computers regularly used materials like science experiments (Garrett, 2014).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the most appropriate classroom layout depends on size, teacher's goals, the shape of the classroom, and physical constraints. </a:t>
            </a:r>
          </a:p>
          <a:p>
            <a:r>
              <a:rPr lang="en-US" dirty="0" smtClean="0"/>
              <a:t>Students </a:t>
            </a:r>
            <a:r>
              <a:rPr lang="en-US" dirty="0"/>
              <a:t>usually require enough space for their desks and putting their personal belongings. </a:t>
            </a:r>
            <a:endParaRPr lang="en-US" dirty="0" smtClean="0"/>
          </a:p>
          <a:p>
            <a:r>
              <a:rPr lang="en-US" dirty="0" smtClean="0"/>
              <a:t>According </a:t>
            </a:r>
            <a:r>
              <a:rPr lang="en-US" dirty="0"/>
              <a:t>to </a:t>
            </a:r>
            <a:r>
              <a:rPr lang="en-US" dirty="0" err="1"/>
              <a:t>Capizzi</a:t>
            </a:r>
            <a:r>
              <a:rPr lang="en-US" dirty="0"/>
              <a:t> (2009), classrooms should be arranged effectively for easier movement. </a:t>
            </a:r>
            <a:endParaRPr lang="en-US" dirty="0" smtClean="0"/>
          </a:p>
          <a:p>
            <a:r>
              <a:rPr lang="en-US" dirty="0" smtClean="0"/>
              <a:t>High-traffic </a:t>
            </a:r>
            <a:r>
              <a:rPr lang="en-US" dirty="0"/>
              <a:t>areas and walkways should be open and clear. </a:t>
            </a:r>
            <a:endParaRPr lang="en-US" dirty="0" smtClean="0"/>
          </a:p>
          <a:p>
            <a:r>
              <a:rPr lang="en-US" dirty="0" smtClean="0"/>
              <a:t>While </a:t>
            </a:r>
            <a:r>
              <a:rPr lang="en-US" dirty="0"/>
              <a:t>making class arrangements, teachers should consider materials required in-class sessions, space utilization, level, and age of students.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0857" y="1499055"/>
            <a:ext cx="3187338" cy="469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168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Student’s Arrangement and Position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137" y="1821316"/>
            <a:ext cx="7469777" cy="4577716"/>
          </a:xfrm>
        </p:spPr>
        <p:txBody>
          <a:bodyPr>
            <a:normAutofit/>
          </a:bodyPr>
          <a:lstStyle/>
          <a:p>
            <a:r>
              <a:rPr lang="en-US" dirty="0"/>
              <a:t>Physical configuration of classrooms is quite crucial. </a:t>
            </a:r>
            <a:endParaRPr lang="en-US" dirty="0" smtClean="0"/>
          </a:p>
          <a:p>
            <a:r>
              <a:rPr lang="en-US" dirty="0" smtClean="0"/>
              <a:t>In-person </a:t>
            </a:r>
            <a:r>
              <a:rPr lang="en-US" dirty="0"/>
              <a:t>classroom sitting arrangement impacts student’s motivation, learning, participation, and teacher-student relationship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teacher should adjust the class physical set up to maximize learners’ engagement.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set up has a great impact on the communication patterns between the teacher and learners.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physical arrangement of the classroom also influences the teacher’s choice of learning activities and pedagogy.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411" y="1599247"/>
            <a:ext cx="3474720" cy="457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03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Student’s Arrangement and Position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1765"/>
            <a:ext cx="6908074" cy="46578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Some of the common types of classroom sitting arrangement include traditional method, roundtable and pair pods. </a:t>
            </a:r>
          </a:p>
          <a:p>
            <a:r>
              <a:rPr lang="en-US" dirty="0"/>
              <a:t>In traditional arrangement, students are positioned in rows of fixed seating.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traditional method, students sit while facing the instructor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Roundtable arrangement is where students and the instructor sits around a particular table.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pod or group pairs, the arrangement assumes rectangular or circular design and students have individual desks. </a:t>
            </a:r>
            <a:endParaRPr lang="en-US" dirty="0" smtClean="0"/>
          </a:p>
          <a:p>
            <a:r>
              <a:rPr lang="en-US" dirty="0" smtClean="0"/>
              <a:t>Learners </a:t>
            </a:r>
            <a:r>
              <a:rPr lang="en-US" dirty="0"/>
              <a:t>can also be positioned in a U-shape design where they sit in a roundtable setup.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274" y="1690688"/>
            <a:ext cx="3814355" cy="451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39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Placement of Resources in a classroom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2894"/>
            <a:ext cx="8105775" cy="4614069"/>
          </a:xfrm>
        </p:spPr>
        <p:txBody>
          <a:bodyPr>
            <a:normAutofit/>
          </a:bodyPr>
          <a:lstStyle/>
          <a:p>
            <a:r>
              <a:rPr lang="en-US" dirty="0"/>
              <a:t>Teachers should ensure that resources are arranged appropriately when in use and after the lesson.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crucial to establish a work zone where you place necessary resources for learning.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resources should also be labeled to avoid confusion. </a:t>
            </a:r>
            <a:endParaRPr lang="en-US" dirty="0" smtClean="0"/>
          </a:p>
          <a:p>
            <a:r>
              <a:rPr lang="en-US" dirty="0" smtClean="0"/>
              <a:t>Books </a:t>
            </a:r>
            <a:r>
              <a:rPr lang="en-US" dirty="0"/>
              <a:t>can be sorted by topics, genre and themes. </a:t>
            </a:r>
            <a:endParaRPr lang="en-US" dirty="0" smtClean="0"/>
          </a:p>
          <a:p>
            <a:r>
              <a:rPr lang="en-US" dirty="0" smtClean="0"/>
              <a:t>Book </a:t>
            </a:r>
            <a:r>
              <a:rPr lang="en-US" dirty="0"/>
              <a:t>should also be placed on shelves either in front or at the back of the classroom.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3976" y="1562895"/>
            <a:ext cx="2655841" cy="461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13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Placement of Resources in a classroom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404463" cy="4351338"/>
          </a:xfrm>
        </p:spPr>
        <p:txBody>
          <a:bodyPr/>
          <a:lstStyle/>
          <a:p>
            <a:r>
              <a:rPr lang="en-US" dirty="0" smtClean="0"/>
              <a:t>Teachers can also put these books in books bins. </a:t>
            </a:r>
          </a:p>
          <a:p>
            <a:r>
              <a:rPr lang="en-US" dirty="0" smtClean="0"/>
              <a:t>Computers should also be placed in isolated space where they are not likely to cause distractions. </a:t>
            </a:r>
          </a:p>
          <a:p>
            <a:r>
              <a:rPr lang="en-US" dirty="0" smtClean="0"/>
              <a:t>The teacher’s desk should be placed at the front of the classroom since it gives him or her the best view of all students.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1825625"/>
            <a:ext cx="3361509" cy="21846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4010296"/>
            <a:ext cx="3361509" cy="21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612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Rules and Norms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3089" y="1634065"/>
            <a:ext cx="9181011" cy="448627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Classroom rules should be easier for students to understand and for educators to monitor. </a:t>
            </a:r>
            <a:endParaRPr lang="en-US" dirty="0" smtClean="0"/>
          </a:p>
          <a:p>
            <a:r>
              <a:rPr lang="en-US" dirty="0" smtClean="0"/>
              <a:t>Class </a:t>
            </a:r>
            <a:r>
              <a:rPr lang="en-US" dirty="0"/>
              <a:t>rules help to communicate teacher’s expectations and promote mutual respect between students and teachers in the development of a positive learning environment. </a:t>
            </a:r>
            <a:endParaRPr lang="en-US" dirty="0" smtClean="0"/>
          </a:p>
          <a:p>
            <a:r>
              <a:rPr lang="en-US" dirty="0" smtClean="0"/>
              <a:t>As </a:t>
            </a:r>
            <a:r>
              <a:rPr lang="en-US" dirty="0"/>
              <a:t>part of the classroom management plan, teachers should set between three to five rules by including the desired behaviors.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rules need to be positively stated by explaining what learners should follow (</a:t>
            </a:r>
            <a:r>
              <a:rPr lang="en-US" dirty="0" err="1"/>
              <a:t>Capizzi</a:t>
            </a:r>
            <a:r>
              <a:rPr lang="en-US" dirty="0"/>
              <a:t>, 2009). </a:t>
            </a:r>
            <a:endParaRPr lang="en-US" dirty="0" smtClean="0"/>
          </a:p>
          <a:p>
            <a:r>
              <a:rPr lang="en-US" dirty="0" smtClean="0"/>
              <a:t>Teachers </a:t>
            </a:r>
            <a:r>
              <a:rPr lang="en-US" dirty="0"/>
              <a:t>need to teach students about the rules using relevant examples about their application to class activities. </a:t>
            </a:r>
            <a:endParaRPr lang="en-US" dirty="0" smtClean="0"/>
          </a:p>
          <a:p>
            <a:r>
              <a:rPr lang="en-US" dirty="0" smtClean="0"/>
              <a:t>According </a:t>
            </a:r>
            <a:r>
              <a:rPr lang="en-US" dirty="0"/>
              <a:t>to Hill (2014), classroom rules should be specific, simple, measurable, and clear. </a:t>
            </a:r>
            <a:endParaRPr lang="en-US" dirty="0" smtClean="0"/>
          </a:p>
          <a:p>
            <a:r>
              <a:rPr lang="en-US" dirty="0"/>
              <a:t>According to Hill (2014), most Christian schools biblical approach in classroom management is crucial in supporting the biblical worldview, and thus their rules are based on biblical teachings. </a:t>
            </a:r>
            <a:endParaRPr lang="en-US" dirty="0" smtClean="0"/>
          </a:p>
          <a:p>
            <a:r>
              <a:rPr lang="en-US" dirty="0"/>
              <a:t>Among the Jewish, class norms and rules are developed from traditions and are based on the blessing to allow everybody to join the unison (Kohn, 1999).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73" y="1577442"/>
            <a:ext cx="2076450" cy="21541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100" y="3735977"/>
            <a:ext cx="1812471" cy="244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59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Conclusion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Classroom arrangement is a crucial aspect of classroom management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Teachers should consider variables such as setup, student’s arrangement, placement of resources and rules and norms.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arrangement of the classroom also depends on factors such as population and the nature of resources, among others. </a:t>
            </a:r>
            <a:endParaRPr lang="en-US" dirty="0" smtClean="0"/>
          </a:p>
          <a:p>
            <a:r>
              <a:rPr lang="en-US" dirty="0" smtClean="0"/>
              <a:t>Teachers </a:t>
            </a:r>
            <a:r>
              <a:rPr lang="en-US" dirty="0"/>
              <a:t>should ensure that they create a positive environment to enhance learning.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80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References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Capizzi</a:t>
            </a:r>
            <a:r>
              <a:rPr lang="en-US" dirty="0"/>
              <a:t>, A. M. (2009). Start the year off right: Designing and evaluating a supportive case. Pearson. Classroom management plan. Focus on exceptional children, 42(3).</a:t>
            </a:r>
          </a:p>
          <a:p>
            <a:r>
              <a:rPr lang="en-US" dirty="0"/>
              <a:t>Garrett, T. (2014). Effective classroom management: The essentials. Teachers College Press.</a:t>
            </a:r>
          </a:p>
          <a:p>
            <a:r>
              <a:rPr lang="en-US" dirty="0"/>
              <a:t>Garrett, T. F. (2015). Misconceptions and goals of classroom management. The Education</a:t>
            </a:r>
          </a:p>
          <a:p>
            <a:r>
              <a:rPr lang="en-US" dirty="0"/>
              <a:t> Hill, C. E. (2014). Elementary Christian school teachers are utilizing biblical concepts in Instruction, and curriculum development. Greenwood Publishing Group.</a:t>
            </a:r>
          </a:p>
          <a:p>
            <a:r>
              <a:rPr lang="en-US" dirty="0"/>
              <a:t>Kohn, D. B. (1999). </a:t>
            </a:r>
            <a:r>
              <a:rPr lang="en-US" i="1" dirty="0"/>
              <a:t>Practical pedagogy for the Jewish classroom: Classroom management, instruction, and curriculum development</a:t>
            </a:r>
            <a:r>
              <a:rPr lang="en-US" dirty="0"/>
              <a:t>. Greenwood Publishing Group.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759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37</TotalTime>
  <Words>928</Words>
  <Application>Microsoft Office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Garamond</vt:lpstr>
      <vt:lpstr>Times New Roman</vt:lpstr>
      <vt:lpstr>Organic</vt:lpstr>
      <vt:lpstr>Classroom Environment </vt:lpstr>
      <vt:lpstr>Introduction </vt:lpstr>
      <vt:lpstr>Set Up</vt:lpstr>
      <vt:lpstr>Student’s Arrangement and Position </vt:lpstr>
      <vt:lpstr>Student’s Arrangement and Position </vt:lpstr>
      <vt:lpstr>Placement of Resources in a classroom </vt:lpstr>
      <vt:lpstr>Placement of Resources in a classroom </vt:lpstr>
      <vt:lpstr>Rules and Norms </vt:lpstr>
      <vt:lpstr>Conclusion </vt:lpstr>
      <vt:lpstr>References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Classroom Environment </dc:title>
  <dc:creator>user</dc:creator>
  <cp:lastModifiedBy>user</cp:lastModifiedBy>
  <cp:revision>25</cp:revision>
  <dcterms:created xsi:type="dcterms:W3CDTF">2021-09-25T02:21:09Z</dcterms:created>
  <dcterms:modified xsi:type="dcterms:W3CDTF">2021-09-25T02:58:57Z</dcterms:modified>
</cp:coreProperties>
</file>